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8" r:id="rId3"/>
    <p:sldId id="257" r:id="rId4"/>
    <p:sldId id="260" r:id="rId5"/>
    <p:sldId id="263" r:id="rId6"/>
    <p:sldId id="264" r:id="rId7"/>
    <p:sldId id="261" r:id="rId8"/>
    <p:sldId id="262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485BB-9657-45F0-93C4-F0F09C4F0CB1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9F94D-2EBC-42EF-928E-A1493610B6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9F94D-2EBC-42EF-928E-A1493610B6C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04F-AC9F-44CC-8661-E2BB64E0338A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635C-69D0-485E-93C6-19A89DFC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04F-AC9F-44CC-8661-E2BB64E0338A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635C-69D0-485E-93C6-19A89DFC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04F-AC9F-44CC-8661-E2BB64E0338A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635C-69D0-485E-93C6-19A89DFC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04F-AC9F-44CC-8661-E2BB64E0338A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635C-69D0-485E-93C6-19A89DFC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04F-AC9F-44CC-8661-E2BB64E0338A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635C-69D0-485E-93C6-19A89DFC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04F-AC9F-44CC-8661-E2BB64E0338A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635C-69D0-485E-93C6-19A89DFC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04F-AC9F-44CC-8661-E2BB64E0338A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635C-69D0-485E-93C6-19A89DFC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04F-AC9F-44CC-8661-E2BB64E0338A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635C-69D0-485E-93C6-19A89DFC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04F-AC9F-44CC-8661-E2BB64E0338A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635C-69D0-485E-93C6-19A89DFC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04F-AC9F-44CC-8661-E2BB64E0338A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635C-69D0-485E-93C6-19A89DFC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04F-AC9F-44CC-8661-E2BB64E0338A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635C-69D0-485E-93C6-19A89DFC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3004F-AC9F-44CC-8661-E2BB64E0338A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5635C-69D0-485E-93C6-19A89DFC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shida@w3.org" TargetMode="External"/><Relationship Id="rId2" Type="http://schemas.openxmlformats.org/officeDocument/2006/relationships/hyperlink" Target="mailto:aphillips@amazon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3.org/International/wiki/Review_radar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WAI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3c.github.io/pfwg/wtag/checklist" TargetMode="External"/><Relationship Id="rId2" Type="http://schemas.openxmlformats.org/officeDocument/2006/relationships/hyperlink" Target="http://w3c.github.io/pfwg/wtag/wtag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w3c/a11ySlackers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cooper@w3.org" TargetMode="External"/><Relationship Id="rId2" Type="http://schemas.openxmlformats.org/officeDocument/2006/relationships/hyperlink" Target="mailto:janina@rednote.ne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wai-xtech@w3.org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Privacy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3ctag.github.io/security-questionnaire/" TargetMode="External"/><Relationship Id="rId2" Type="http://schemas.openxmlformats.org/officeDocument/2006/relationships/hyperlink" Target="http://w3c.github.io/fingerprinting-guidance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tjwhalen@gmail.com?Subject=Re:%20PING%20-%20informal%20chairs%EF%BF%BD%FF%FF%20summary%20%EF%BF%BD%FF%FF%2025%20June%202015&amp;In-Reply-To=%3cCA+T70AiHWWBMbt_pHvuKyYsJUxuzEJu9YQQQnN4AvbUk0X0qHA@mail.gmail.com%3e&amp;References=%3cCA+T70AiHWWBMbt_pHvuKyYsJUxuzEJu9YQQQnN4AvbUk0X0qHA@mail.gmail.com%3e" TargetMode="External"/><Relationship Id="rId2" Type="http://schemas.openxmlformats.org/officeDocument/2006/relationships/hyperlink" Target="mailto:runnegar@isoc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npdoty@w3.org?Subject=Re:%20local%20IP%20address%20(was%20Re:%20Request%20for%20feedback:%20Media%20Capture%20and%20Streams%20Last%20Call)&amp;In-Reply-To=%3cDB088BB5-6516-4F06-9E50-BE66BDA803AD@w3.org%3e&amp;References=%3cDB088BB5-6516-4F06-9E50-BE66BDA803AD@w3.org%3e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Privacy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3ctag.github.io/security-questionnaire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appelquist@gmail.com" TargetMode="External"/><Relationship Id="rId2" Type="http://schemas.openxmlformats.org/officeDocument/2006/relationships/hyperlink" Target="mailto:virginie.galindo@gemalto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wseltzer@w3.org" TargetMode="External"/><Relationship Id="rId4" Type="http://schemas.openxmlformats.org/officeDocument/2006/relationships/hyperlink" Target="mailto:peter.linss@hp.com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Guide/Charte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International/core/" TargetMode="External"/><Relationship Id="rId2" Type="http://schemas.openxmlformats.org/officeDocument/2006/relationships/hyperlink" Target="http://www.w3.org/International/i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.org/International/its/i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3c.github.io/typography/" TargetMode="External"/><Relationship Id="rId2" Type="http://schemas.openxmlformats.org/officeDocument/2006/relationships/hyperlink" Target="http://www.w3.org/International/techniques/developing-specs-dynami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W3C horizontal review </a:t>
            </a:r>
            <a:r>
              <a:rPr lang="en-US" dirty="0" smtClean="0"/>
              <a:t>101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[</a:t>
            </a:r>
            <a:r>
              <a:rPr lang="en-US" dirty="0" err="1" smtClean="0"/>
              <a:t>Virginie</a:t>
            </a:r>
            <a:r>
              <a:rPr lang="en-US" dirty="0" smtClean="0"/>
              <a:t> Galindo]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Chairs and Editors training </a:t>
            </a:r>
            <a:endParaRPr lang="en-US" dirty="0" smtClean="0"/>
          </a:p>
          <a:p>
            <a:r>
              <a:rPr lang="en-US" dirty="0" smtClean="0"/>
              <a:t>Oct 2015</a:t>
            </a:r>
            <a:endParaRPr lang="en-US" dirty="0"/>
          </a:p>
        </p:txBody>
      </p:sp>
      <p:sp>
        <p:nvSpPr>
          <p:cNvPr id="24578" name="AutoShape 2" descr="Résultat de recherche d'images pour &quot;W3C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0" name="AutoShape 4" descr="Résultat de recherche d'images pour &quot;W3C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W3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21204" y="0"/>
            <a:ext cx="1822796" cy="124132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I18n 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</a:t>
            </a:r>
            <a:r>
              <a:rPr lang="en-US" dirty="0" smtClean="0"/>
              <a:t>18n </a:t>
            </a:r>
            <a:r>
              <a:rPr lang="en-US" dirty="0"/>
              <a:t>WG Chair: </a:t>
            </a:r>
            <a:endParaRPr lang="en-US" dirty="0" smtClean="0"/>
          </a:p>
          <a:p>
            <a:pPr lvl="1"/>
            <a:r>
              <a:rPr lang="en-US" dirty="0" smtClean="0"/>
              <a:t>Addison </a:t>
            </a:r>
            <a:r>
              <a:rPr lang="en-US" dirty="0"/>
              <a:t>Phillips </a:t>
            </a:r>
            <a:r>
              <a:rPr lang="en-US" u="sng" dirty="0">
                <a:hlinkClick r:id="rId2"/>
              </a:rPr>
              <a:t>aphillips@amazon.com</a:t>
            </a:r>
            <a:r>
              <a:rPr lang="en-US" dirty="0"/>
              <a:t> 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I18n team </a:t>
            </a:r>
            <a:r>
              <a:rPr lang="en-US" dirty="0"/>
              <a:t>contact: </a:t>
            </a:r>
            <a:endParaRPr lang="en-US" dirty="0" smtClean="0"/>
          </a:p>
          <a:p>
            <a:pPr lvl="1"/>
            <a:r>
              <a:rPr lang="en-US" dirty="0" smtClean="0"/>
              <a:t>Richard </a:t>
            </a:r>
            <a:r>
              <a:rPr lang="en-US" dirty="0"/>
              <a:t>Ishida </a:t>
            </a:r>
            <a:r>
              <a:rPr lang="en-US" u="sng" dirty="0" smtClean="0">
                <a:hlinkClick r:id="rId3"/>
              </a:rPr>
              <a:t>ishida@w3.org</a:t>
            </a:r>
            <a:endParaRPr lang="en-US" u="sng" dirty="0" smtClean="0"/>
          </a:p>
          <a:p>
            <a:pPr lvl="1"/>
            <a:endParaRPr lang="en-US" u="sng" dirty="0" smtClean="0"/>
          </a:p>
          <a:p>
            <a:r>
              <a:rPr lang="en-US" dirty="0" smtClean="0"/>
              <a:t>Please look also here </a:t>
            </a:r>
          </a:p>
          <a:p>
            <a:pPr lvl="1"/>
            <a:r>
              <a:rPr lang="en-US" u="sng" dirty="0" smtClean="0">
                <a:hlinkClick r:id="rId4"/>
              </a:rPr>
              <a:t>https://www.w3.org/International/wiki/Review_radar</a:t>
            </a:r>
            <a:endParaRPr lang="en-US" u="sng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Accessibility : A11y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ensure that anyone – including the ones with disabilities – can access the web</a:t>
            </a:r>
          </a:p>
          <a:p>
            <a:r>
              <a:rPr lang="en-US" dirty="0" smtClean="0"/>
              <a:t>Web accessibility supports social inclusion, but also improve SEO and device independence</a:t>
            </a:r>
          </a:p>
          <a:p>
            <a:r>
              <a:rPr lang="en-US" dirty="0" smtClean="0"/>
              <a:t>Accessibility targets web content, user agent, assistive devices, authoring tools, and evaluation tools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A11y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398768" cy="4785395"/>
          </a:xfrm>
        </p:spPr>
        <p:txBody>
          <a:bodyPr>
            <a:noAutofit/>
          </a:bodyPr>
          <a:lstStyle/>
          <a:p>
            <a:r>
              <a:rPr lang="en-US" dirty="0" smtClean="0"/>
              <a:t>The Web Accessibility Initiative (WAI) is responsible for accessibility</a:t>
            </a:r>
            <a:br>
              <a:rPr lang="en-US" dirty="0" smtClean="0"/>
            </a:br>
            <a:r>
              <a:rPr lang="en-US" u="sng" dirty="0" smtClean="0">
                <a:hlinkClick r:id="rId2"/>
              </a:rPr>
              <a:t>http://www.w3.org/WAI/</a:t>
            </a:r>
            <a:r>
              <a:rPr lang="en-US" dirty="0" smtClean="0"/>
              <a:t> </a:t>
            </a:r>
            <a:endParaRPr lang="en-US" sz="3200" dirty="0"/>
          </a:p>
          <a:p>
            <a:r>
              <a:rPr lang="en-US" dirty="0" smtClean="0"/>
              <a:t>WAI has groups </a:t>
            </a:r>
            <a:r>
              <a:rPr lang="en-US" dirty="0" smtClean="0"/>
              <a:t>for spec </a:t>
            </a:r>
            <a:r>
              <a:rPr lang="en-US" dirty="0" smtClean="0"/>
              <a:t>reviews, spec development, guidelines development, education and outreach, general </a:t>
            </a:r>
            <a:r>
              <a:rPr lang="en-US" dirty="0" smtClean="0"/>
              <a:t>discussion</a:t>
            </a:r>
          </a:p>
          <a:p>
            <a:r>
              <a:rPr lang="en-US" dirty="0" smtClean="0"/>
              <a:t>Reviews </a:t>
            </a:r>
            <a:r>
              <a:rPr lang="en-US" dirty="0" smtClean="0"/>
              <a:t>must be asked to Accessible Platform Architectures (APA) WG  </a:t>
            </a:r>
          </a:p>
          <a:p>
            <a:pPr lvl="2">
              <a:buNone/>
            </a:pPr>
            <a:r>
              <a:rPr lang="en-US" sz="1800" dirty="0" smtClean="0"/>
              <a:t>(formerly the Protocols and Formats Working Group, PFWG)</a:t>
            </a:r>
            <a:endParaRPr lang="en-US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A11y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W3C specifications should support accessibility</a:t>
            </a:r>
          </a:p>
          <a:p>
            <a:r>
              <a:rPr lang="en-US" dirty="0" smtClean="0"/>
              <a:t>Draft best practices for developing specifications: </a:t>
            </a:r>
            <a:br>
              <a:rPr lang="en-US" dirty="0" smtClean="0"/>
            </a:br>
            <a:r>
              <a:rPr lang="en-US" dirty="0" smtClean="0"/>
              <a:t>Web Technology Accessibility Guidelines</a:t>
            </a:r>
            <a:br>
              <a:rPr lang="en-US" dirty="0" smtClean="0"/>
            </a:br>
            <a:r>
              <a:rPr lang="en-US" u="sng" dirty="0" smtClean="0">
                <a:hlinkClick r:id="rId2"/>
              </a:rPr>
              <a:t>http://w3c.github.io/pfwg/wtag/wtag.html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Draft Checklist: </a:t>
            </a:r>
            <a:r>
              <a:rPr lang="en-US" u="sng" dirty="0" smtClean="0">
                <a:hlinkClick r:id="rId3"/>
              </a:rPr>
              <a:t>http://w3c.github.io/pfwg/wtag/checklist</a:t>
            </a:r>
            <a:endParaRPr lang="en-US" dirty="0" smtClean="0"/>
          </a:p>
          <a:p>
            <a:r>
              <a:rPr lang="en-US" dirty="0" smtClean="0"/>
              <a:t>7/24 </a:t>
            </a:r>
            <a:r>
              <a:rPr lang="en-US" dirty="0" err="1" smtClean="0"/>
              <a:t>irc</a:t>
            </a:r>
            <a:r>
              <a:rPr lang="en-US" dirty="0" smtClean="0"/>
              <a:t> channel for discussion (but not complete review)</a:t>
            </a:r>
          </a:p>
          <a:p>
            <a:pPr lvl="1"/>
            <a:r>
              <a:rPr lang="en-US" dirty="0" smtClean="0">
                <a:hlinkClick r:id="rId4"/>
              </a:rPr>
              <a:t>https://github.com/w3c/a11ySlackers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A11y 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Accessible Platforms Architecture (APA) WG  Chair</a:t>
            </a:r>
            <a:br>
              <a:rPr lang="en-US" dirty="0" smtClean="0"/>
            </a:br>
            <a:r>
              <a:rPr lang="en-US" dirty="0" err="1" smtClean="0"/>
              <a:t>Janina</a:t>
            </a:r>
            <a:r>
              <a:rPr lang="en-US" dirty="0" smtClean="0"/>
              <a:t> </a:t>
            </a:r>
            <a:r>
              <a:rPr lang="en-US" dirty="0" err="1" smtClean="0"/>
              <a:t>Sajka</a:t>
            </a:r>
            <a:r>
              <a:rPr lang="en-US" dirty="0" smtClean="0"/>
              <a:t> </a:t>
            </a:r>
            <a:r>
              <a:rPr lang="en-US" u="sng" dirty="0" smtClean="0">
                <a:hlinkClick r:id="rId2"/>
              </a:rPr>
              <a:t>janina@rednote.net</a:t>
            </a:r>
            <a:endParaRPr lang="en-US" u="sng" dirty="0" smtClean="0"/>
          </a:p>
          <a:p>
            <a:pPr lvl="1"/>
            <a:r>
              <a:rPr lang="en-US" dirty="0" smtClean="0"/>
              <a:t>Note that (PFWG is transitioning to APA WG) </a:t>
            </a:r>
            <a:br>
              <a:rPr lang="en-US" dirty="0" smtClean="0"/>
            </a:br>
            <a:endParaRPr lang="en-US" dirty="0" smtClean="0"/>
          </a:p>
          <a:p>
            <a:r>
              <a:rPr lang="en-US" sz="3600" dirty="0" smtClean="0"/>
              <a:t>PFWG/APA WG Team Contact: </a:t>
            </a:r>
            <a:br>
              <a:rPr lang="en-US" sz="3600" dirty="0" smtClean="0"/>
            </a:br>
            <a:r>
              <a:rPr lang="en-US" sz="3600" dirty="0" smtClean="0"/>
              <a:t>Michael Cooper </a:t>
            </a:r>
            <a:r>
              <a:rPr lang="en-US" sz="3600" dirty="0" smtClean="0">
                <a:hlinkClick r:id="rId3"/>
              </a:rPr>
              <a:t>cooper@w3.org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cc requests to </a:t>
            </a:r>
            <a:r>
              <a:rPr lang="en-US" sz="3600" u="sng" dirty="0" smtClean="0">
                <a:hlinkClick r:id="rId4"/>
              </a:rPr>
              <a:t>wai-xtech@w3.org </a:t>
            </a:r>
            <a:r>
              <a:rPr lang="en-US" sz="3600" dirty="0" smtClean="0"/>
              <a:t>mailing list </a:t>
            </a:r>
            <a:br>
              <a:rPr lang="en-US" sz="3600" dirty="0" smtClean="0"/>
            </a:br>
            <a:endParaRPr lang="en-US" sz="36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Applications built on the Web platform have access to more sensitive data — including location, health and social network information — and users' activity on the Web is ubiquitously tracked</a:t>
            </a:r>
          </a:p>
          <a:p>
            <a:r>
              <a:rPr lang="en-US" dirty="0" smtClean="0"/>
              <a:t>W3C Privacy activity aims to ensure that the open web platform does not harm user’s privacy</a:t>
            </a:r>
          </a:p>
          <a:p>
            <a:pPr lvl="1"/>
            <a:r>
              <a:rPr lang="en-US" dirty="0" smtClean="0"/>
              <a:t>It covers tracking, fingerprinting and API design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Privacy </a:t>
            </a:r>
            <a:r>
              <a:rPr lang="en-US" dirty="0" smtClean="0"/>
              <a:t>at W3C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http://www.w3.org/Privacy/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/>
              <a:t> </a:t>
            </a:r>
            <a:r>
              <a:rPr lang="en-US" dirty="0" smtClean="0"/>
              <a:t>It </a:t>
            </a:r>
            <a:r>
              <a:rPr lang="en-US" dirty="0" smtClean="0"/>
              <a:t>consists of 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Privacy Interest Group</a:t>
            </a:r>
          </a:p>
          <a:p>
            <a:pPr lvl="1"/>
            <a:r>
              <a:rPr lang="en-US" dirty="0" smtClean="0"/>
              <a:t>Tracking Protection WG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Reviews must be asked to </a:t>
            </a:r>
            <a:r>
              <a:rPr lang="en-GB" dirty="0" smtClean="0"/>
              <a:t>Privacy Interest Group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(draft) Guidelines</a:t>
            </a:r>
          </a:p>
          <a:p>
            <a:pPr lvl="1"/>
            <a:r>
              <a:rPr lang="en-US" dirty="0" smtClean="0"/>
              <a:t>Fingerprint guidance for editors </a:t>
            </a:r>
          </a:p>
          <a:p>
            <a:pPr lvl="2"/>
            <a:r>
              <a:rPr lang="en-US" dirty="0" smtClean="0">
                <a:hlinkClick r:id="rId2"/>
              </a:rPr>
              <a:t>http://w3c.github.io/fingerprinting-guidance/</a:t>
            </a:r>
            <a:endParaRPr lang="en-US" dirty="0" smtClean="0"/>
          </a:p>
          <a:p>
            <a:pPr lvl="1"/>
            <a:r>
              <a:rPr lang="en-US" dirty="0" smtClean="0"/>
              <a:t>TAG review questionnaire (covering security and privacy)</a:t>
            </a:r>
          </a:p>
          <a:p>
            <a:pPr lvl="2"/>
            <a:r>
              <a:rPr lang="en-US" dirty="0" smtClean="0">
                <a:hlinkClick r:id="rId3"/>
              </a:rPr>
              <a:t>https://w3ctag.github.io/security-questionnaire/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contacts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/>
          </a:bodyPr>
          <a:lstStyle/>
          <a:p>
            <a:r>
              <a:rPr lang="fr-FR" dirty="0" smtClean="0"/>
              <a:t>PING </a:t>
            </a:r>
            <a:r>
              <a:rPr lang="en-US" dirty="0" smtClean="0"/>
              <a:t>chairs</a:t>
            </a:r>
          </a:p>
          <a:p>
            <a:pPr lvl="1"/>
            <a:r>
              <a:rPr lang="en-US" dirty="0" smtClean="0"/>
              <a:t>Christine </a:t>
            </a:r>
            <a:r>
              <a:rPr lang="en-US" dirty="0" err="1" smtClean="0"/>
              <a:t>Runnegar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runnegar@isoc.org</a:t>
            </a:r>
            <a:endParaRPr lang="en-US" dirty="0" smtClean="0"/>
          </a:p>
          <a:p>
            <a:pPr lvl="1"/>
            <a:r>
              <a:rPr lang="en-US" dirty="0" smtClean="0"/>
              <a:t>Tara Whalen </a:t>
            </a:r>
            <a:r>
              <a:rPr lang="en-US" dirty="0" smtClean="0">
                <a:hlinkClick r:id="rId3"/>
              </a:rPr>
              <a:t>tjwhalen@gmail.com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Privacy team </a:t>
            </a:r>
            <a:r>
              <a:rPr lang="en-US" dirty="0"/>
              <a:t>contact: </a:t>
            </a:r>
            <a:endParaRPr lang="en-US" dirty="0" smtClean="0"/>
          </a:p>
          <a:p>
            <a:pPr lvl="1"/>
            <a:r>
              <a:rPr lang="en-US" dirty="0" smtClean="0"/>
              <a:t>Nick Doty </a:t>
            </a:r>
            <a:r>
              <a:rPr lang="en-US" dirty="0" smtClean="0">
                <a:hlinkClick r:id="rId4"/>
              </a:rPr>
              <a:t>npdoty@w3.org</a:t>
            </a:r>
            <a:endParaRPr lang="en-US" u="sng" dirty="0" smtClean="0"/>
          </a:p>
          <a:p>
            <a:pPr lvl="1">
              <a:buNone/>
            </a:pPr>
            <a:endParaRPr lang="en-US" u="sng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sensitive and valuable data are transiting through the web, and the web needs to </a:t>
            </a:r>
            <a:r>
              <a:rPr lang="en-US" dirty="0" smtClean="0"/>
              <a:t>stay </a:t>
            </a:r>
            <a:r>
              <a:rPr lang="en-US" dirty="0" smtClean="0"/>
              <a:t>a trusted place to remain </a:t>
            </a:r>
            <a:r>
              <a:rPr lang="en-US" dirty="0" smtClean="0"/>
              <a:t>competitive</a:t>
            </a:r>
          </a:p>
          <a:p>
            <a:endParaRPr lang="en-US" dirty="0" smtClean="0"/>
          </a:p>
          <a:p>
            <a:r>
              <a:rPr lang="en-US" dirty="0" smtClean="0"/>
              <a:t>Security </a:t>
            </a:r>
            <a:r>
              <a:rPr lang="en-US" dirty="0" smtClean="0"/>
              <a:t>a</a:t>
            </a:r>
            <a:r>
              <a:rPr lang="en-US" dirty="0" smtClean="0"/>
              <a:t>ctivity </a:t>
            </a:r>
            <a:r>
              <a:rPr lang="en-US" dirty="0" smtClean="0"/>
              <a:t>aims to adapt the web security model with new features and special care in the API design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of that hour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sure </a:t>
            </a:r>
            <a:r>
              <a:rPr lang="en-US" dirty="0" smtClean="0"/>
              <a:t>you know </a:t>
            </a:r>
            <a:r>
              <a:rPr lang="en-US" dirty="0"/>
              <a:t>that </a:t>
            </a:r>
            <a:r>
              <a:rPr lang="en-US" dirty="0" smtClean="0"/>
              <a:t>horizontal review </a:t>
            </a:r>
            <a:r>
              <a:rPr lang="en-US" dirty="0"/>
              <a:t>are </a:t>
            </a:r>
            <a:r>
              <a:rPr lang="en-US" dirty="0" smtClean="0"/>
              <a:t>important for the web, </a:t>
            </a:r>
          </a:p>
          <a:p>
            <a:r>
              <a:rPr lang="en-US" dirty="0" smtClean="0"/>
              <a:t>Indicate where you can find support on privacy, security, accessibility and internationalization,</a:t>
            </a:r>
          </a:p>
          <a:p>
            <a:r>
              <a:rPr lang="en-US" dirty="0" smtClean="0"/>
              <a:t>Direct you to reviewing material available.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686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Security </a:t>
            </a:r>
            <a:r>
              <a:rPr lang="en-US" dirty="0" smtClean="0"/>
              <a:t>at W3C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http://www.w3.org/Security/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/>
              <a:t> </a:t>
            </a:r>
            <a:r>
              <a:rPr lang="en-US" dirty="0" smtClean="0"/>
              <a:t>It </a:t>
            </a:r>
            <a:r>
              <a:rPr lang="en-US" dirty="0" smtClean="0"/>
              <a:t>consists of 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Web App Sec WG, Web Crypto WG, Web Payment WG</a:t>
            </a:r>
          </a:p>
          <a:p>
            <a:pPr lvl="1"/>
            <a:r>
              <a:rPr lang="en-US" dirty="0" smtClean="0"/>
              <a:t>Web Security Interest Group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Reviews must be asked to </a:t>
            </a:r>
            <a:r>
              <a:rPr lang="en-GB" dirty="0" smtClean="0"/>
              <a:t>Security Interest Group and TAG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(draft) Guidelines</a:t>
            </a:r>
          </a:p>
          <a:p>
            <a:pPr lvl="1"/>
            <a:r>
              <a:rPr lang="en-US" dirty="0" smtClean="0"/>
              <a:t>TAG review questionnaire (covering security and privacy)</a:t>
            </a:r>
          </a:p>
          <a:p>
            <a:pPr lvl="2"/>
            <a:r>
              <a:rPr lang="en-US" dirty="0" smtClean="0">
                <a:hlinkClick r:id="rId2"/>
              </a:rPr>
              <a:t>https://w3ctag.github.io/security-questionnaire/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contacts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Web Security </a:t>
            </a:r>
            <a:r>
              <a:rPr lang="en-US" dirty="0" smtClean="0"/>
              <a:t>chair</a:t>
            </a:r>
          </a:p>
          <a:p>
            <a:pPr lvl="1"/>
            <a:r>
              <a:rPr lang="en-US" dirty="0" err="1" smtClean="0"/>
              <a:t>Virginie</a:t>
            </a:r>
            <a:r>
              <a:rPr lang="en-US" dirty="0" smtClean="0"/>
              <a:t> Galindo </a:t>
            </a:r>
            <a:r>
              <a:rPr lang="en-US" dirty="0" smtClean="0">
                <a:hlinkClick r:id="rId2"/>
              </a:rPr>
              <a:t>virginie.galindo@gemalto.com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TAG co-chairs</a:t>
            </a:r>
          </a:p>
          <a:p>
            <a:pPr lvl="1"/>
            <a:r>
              <a:rPr lang="en-US" dirty="0" smtClean="0"/>
              <a:t>Dan </a:t>
            </a:r>
            <a:r>
              <a:rPr lang="en-US" dirty="0" err="1" smtClean="0"/>
              <a:t>Applequist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appelquist@gmail.com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Peter </a:t>
            </a:r>
            <a:r>
              <a:rPr lang="en-US" dirty="0" err="1" smtClean="0"/>
              <a:t>Linss</a:t>
            </a:r>
            <a:r>
              <a:rPr lang="en-US" dirty="0" smtClean="0"/>
              <a:t> </a:t>
            </a:r>
            <a:r>
              <a:rPr lang="en-US" dirty="0" smtClean="0">
                <a:hlinkClick r:id="rId4"/>
              </a:rPr>
              <a:t>peter.linss@hp.com</a:t>
            </a:r>
            <a:r>
              <a:rPr lang="en-US" dirty="0" smtClean="0"/>
              <a:t> 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Security team </a:t>
            </a:r>
            <a:r>
              <a:rPr lang="en-US" dirty="0"/>
              <a:t>contact: </a:t>
            </a:r>
            <a:endParaRPr lang="en-US" dirty="0" smtClean="0"/>
          </a:p>
          <a:p>
            <a:pPr lvl="1"/>
            <a:r>
              <a:rPr lang="en-US" dirty="0" smtClean="0"/>
              <a:t>Wendy Seltzer </a:t>
            </a:r>
            <a:r>
              <a:rPr lang="en-US" dirty="0" smtClean="0">
                <a:hlinkClick r:id="rId5"/>
              </a:rPr>
              <a:t>wseltzer@w3.org</a:t>
            </a:r>
            <a:r>
              <a:rPr lang="en-US" dirty="0" smtClean="0"/>
              <a:t> </a:t>
            </a:r>
            <a:endParaRPr lang="en-US" u="sng" dirty="0" smtClean="0"/>
          </a:p>
          <a:p>
            <a:pPr lvl="1">
              <a:buNone/>
            </a:pPr>
            <a:endParaRPr lang="en-US" u="sng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They have worked hard to make that presentation happening…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210000"/>
              </a:lnSpc>
              <a:buNone/>
            </a:pPr>
            <a:r>
              <a:rPr lang="en-US" dirty="0" err="1" smtClean="0"/>
              <a:t>Coralie</a:t>
            </a:r>
            <a:r>
              <a:rPr lang="en-US" dirty="0" smtClean="0"/>
              <a:t> Mercier, Judy Brewer, </a:t>
            </a:r>
            <a:r>
              <a:rPr lang="en-US" dirty="0" err="1" smtClean="0"/>
              <a:t>Léonie</a:t>
            </a:r>
            <a:r>
              <a:rPr lang="en-US" dirty="0" smtClean="0"/>
              <a:t> Watson, Wendy Seltzer, Felix Sasaki, Richard Ishida</a:t>
            </a:r>
            <a:r>
              <a:rPr lang="en-US" dirty="0" smtClean="0"/>
              <a:t>, </a:t>
            </a:r>
            <a:r>
              <a:rPr lang="en-US" dirty="0" err="1" smtClean="0"/>
              <a:t>Keiji</a:t>
            </a:r>
            <a:r>
              <a:rPr lang="en-US" dirty="0" smtClean="0"/>
              <a:t> Takeda, Nick Doty</a:t>
            </a:r>
            <a:endParaRPr lang="en-US" dirty="0" smtClean="0"/>
          </a:p>
          <a:p>
            <a:pPr algn="ctr">
              <a:lnSpc>
                <a:spcPct val="210000"/>
              </a:lnSpc>
              <a:buNone/>
            </a:pPr>
            <a:endParaRPr lang="en-US" dirty="0" smtClean="0"/>
          </a:p>
          <a:p>
            <a:pPr algn="ctr">
              <a:lnSpc>
                <a:spcPct val="210000"/>
              </a:lnSpc>
              <a:buNone/>
            </a:pPr>
            <a:endParaRPr lang="en-US" dirty="0" smtClean="0"/>
          </a:p>
          <a:p>
            <a:pPr algn="ctr">
              <a:lnSpc>
                <a:spcPct val="210000"/>
              </a:lnSpc>
              <a:buNone/>
            </a:pPr>
            <a:r>
              <a:rPr lang="en-US" dirty="0" smtClean="0"/>
              <a:t>Thank You !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501008"/>
            <a:ext cx="8229600" cy="96897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i="1" dirty="0" smtClean="0"/>
              <a:t>It is absolutely okay to complain and suggest improvement</a:t>
            </a:r>
          </a:p>
          <a:p>
            <a:pPr algn="ctr">
              <a:buNone/>
            </a:pPr>
            <a:r>
              <a:rPr lang="en-US" sz="2400" i="1" dirty="0" smtClean="0">
                <a:sym typeface="Wingdings" pitchFamily="2" charset="2"/>
              </a:rPr>
              <a:t></a:t>
            </a:r>
            <a:r>
              <a:rPr lang="en-US" sz="2400" i="1" dirty="0" smtClean="0"/>
              <a:t> </a:t>
            </a:r>
            <a:endParaRPr lang="en-US" sz="24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Horizontal like what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Internationalization</a:t>
            </a:r>
          </a:p>
          <a:p>
            <a:r>
              <a:rPr lang="en-US" dirty="0" smtClean="0"/>
              <a:t>Accessibility</a:t>
            </a:r>
          </a:p>
          <a:p>
            <a:r>
              <a:rPr lang="en-US" dirty="0" smtClean="0"/>
              <a:t>Privacy </a:t>
            </a:r>
          </a:p>
          <a:p>
            <a:r>
              <a:rPr lang="en-US" dirty="0" smtClean="0"/>
              <a:t>Security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/>
              <a:t>Ensuring sustained W3C value: a trusted web for all, in addition to a performing and enabling </a:t>
            </a:r>
            <a:r>
              <a:rPr lang="en-US" dirty="0" smtClean="0"/>
              <a:t>business !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Why, when and how should you horizontally review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Making sure your deliverable allows a web for all, without challenging privacy and security of users,</a:t>
            </a:r>
          </a:p>
          <a:p>
            <a:endParaRPr lang="en-US" dirty="0" smtClean="0"/>
          </a:p>
          <a:p>
            <a:r>
              <a:rPr lang="en-US" dirty="0" smtClean="0"/>
              <a:t>Hey look, your charter should be reviewed to identify potential horizontal review request</a:t>
            </a:r>
          </a:p>
          <a:p>
            <a:pPr lvl="1"/>
            <a:r>
              <a:rPr lang="en-US" u="sng" dirty="0" smtClean="0">
                <a:hlinkClick r:id="rId2"/>
              </a:rPr>
              <a:t>http://www.w3.org/Guide/Charter#horizontal-review</a:t>
            </a:r>
            <a:endParaRPr lang="en-US" u="sng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Happening between your First Public Working Draft and the Proposed Recommendation</a:t>
            </a:r>
          </a:p>
          <a:p>
            <a:pPr lvl="1"/>
            <a:r>
              <a:rPr lang="en-US" dirty="0" smtClean="0"/>
              <a:t>The earlier is the best (well, almost)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Don’t worry, you’ll get some extra support from experts</a:t>
            </a:r>
          </a:p>
          <a:p>
            <a:pPr lvl="1"/>
            <a:r>
              <a:rPr lang="en-US" dirty="0" smtClean="0"/>
              <a:t>You can breath normally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review mechanics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 writing  requirements (if available), share it with reviewers</a:t>
            </a:r>
          </a:p>
          <a:p>
            <a:r>
              <a:rPr lang="en-US" dirty="0" smtClean="0"/>
              <a:t>When going to FPWD</a:t>
            </a:r>
          </a:p>
          <a:p>
            <a:pPr lvl="1"/>
            <a:r>
              <a:rPr lang="en-US" dirty="0" smtClean="0"/>
              <a:t>Contact the appropriate reviewers</a:t>
            </a:r>
          </a:p>
          <a:p>
            <a:pPr lvl="1"/>
            <a:r>
              <a:rPr lang="en-US" dirty="0" smtClean="0"/>
              <a:t>Indicating your approximate REC timeline</a:t>
            </a:r>
          </a:p>
          <a:p>
            <a:pPr lvl="1"/>
            <a:r>
              <a:rPr lang="en-US" dirty="0" smtClean="0"/>
              <a:t>With a first feeling where you need their help</a:t>
            </a:r>
          </a:p>
          <a:p>
            <a:r>
              <a:rPr lang="en-US" dirty="0" smtClean="0"/>
              <a:t>Nominate a champion in your WG to deal with the reviewer - and forthcoming Q&amp;A</a:t>
            </a:r>
          </a:p>
          <a:p>
            <a:r>
              <a:rPr lang="en-US" dirty="0" smtClean="0"/>
              <a:t>Maintain the stream all along the spec life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Yes, you have 4 reviews to conduct – in addition to your usual business, your WG calls late at night and you bug tracking tasks, yes we know…</a:t>
            </a:r>
          </a:p>
          <a:p>
            <a:r>
              <a:rPr lang="en-US" dirty="0" smtClean="0"/>
              <a:t>But this is the guarantee of Open Web Platform consistency</a:t>
            </a:r>
          </a:p>
          <a:p>
            <a:r>
              <a:rPr lang="en-US" dirty="0" smtClean="0"/>
              <a:t>Be brave  !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Internationalization : I18n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</a:t>
            </a:r>
            <a:r>
              <a:rPr lang="en-US" dirty="0" smtClean="0"/>
              <a:t>o ensure that the technology supports text in any writing system of the world</a:t>
            </a:r>
          </a:p>
          <a:p>
            <a:r>
              <a:rPr lang="en-US" dirty="0" smtClean="0"/>
              <a:t>W3C technologies are built on the universal character set, Unicode</a:t>
            </a:r>
          </a:p>
          <a:p>
            <a:r>
              <a:rPr lang="en-US" dirty="0" smtClean="0"/>
              <a:t>Some challenges</a:t>
            </a:r>
          </a:p>
          <a:p>
            <a:pPr lvl="1"/>
            <a:r>
              <a:rPr lang="en-US" dirty="0" smtClean="0"/>
              <a:t>Writing vertically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ix right-to-left and left-to-right text</a:t>
            </a:r>
          </a:p>
          <a:p>
            <a:pPr lvl="1"/>
            <a:r>
              <a:rPr lang="en-US" dirty="0" smtClean="0"/>
              <a:t>forms or designing </a:t>
            </a:r>
            <a:r>
              <a:rPr lang="en-US" dirty="0" err="1" smtClean="0"/>
              <a:t>ontologies</a:t>
            </a:r>
            <a:endParaRPr lang="en-US" dirty="0" smtClean="0"/>
          </a:p>
          <a:p>
            <a:pPr lvl="1"/>
            <a:r>
              <a:rPr lang="en-US" dirty="0" smtClean="0"/>
              <a:t>Cultural symbolism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I18n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686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Internationalization </a:t>
            </a:r>
            <a:r>
              <a:rPr lang="en-US" dirty="0"/>
              <a:t>(i18n) </a:t>
            </a:r>
            <a:r>
              <a:rPr lang="en-US" dirty="0" smtClean="0"/>
              <a:t>is </a:t>
            </a:r>
            <a:r>
              <a:rPr lang="en-US" dirty="0"/>
              <a:t>part of the Interaction </a:t>
            </a:r>
            <a:r>
              <a:rPr lang="en-US" dirty="0" smtClean="0"/>
              <a:t>Domain</a:t>
            </a:r>
            <a:endParaRPr lang="en-US" dirty="0"/>
          </a:p>
          <a:p>
            <a:r>
              <a:rPr lang="en-US" dirty="0"/>
              <a:t> </a:t>
            </a:r>
            <a:r>
              <a:rPr lang="en-US" dirty="0" smtClean="0"/>
              <a:t>It </a:t>
            </a:r>
            <a:r>
              <a:rPr lang="en-US" dirty="0" smtClean="0"/>
              <a:t>consists of: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Internationalization Interest Group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Internationalization Working Group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ITS (Internationalization Tag Set) Interest Group</a:t>
            </a:r>
            <a:endParaRPr lang="en-US" dirty="0"/>
          </a:p>
          <a:p>
            <a:pPr lvl="1"/>
            <a:r>
              <a:rPr lang="en-US" dirty="0" smtClean="0"/>
              <a:t>Plus some community groups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Reviews must be asked to Internationalization WG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I18n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Best practice guidelines for developing spec</a:t>
            </a:r>
          </a:p>
          <a:p>
            <a:pPr lvl="1"/>
            <a:r>
              <a:rPr lang="en-US" u="sng" dirty="0" smtClean="0">
                <a:hlinkClick r:id="rId2"/>
              </a:rPr>
              <a:t>http</a:t>
            </a:r>
            <a:r>
              <a:rPr lang="en-US" u="sng" dirty="0">
                <a:hlinkClick r:id="rId2"/>
              </a:rPr>
              <a:t>://</a:t>
            </a:r>
            <a:r>
              <a:rPr lang="en-US" u="sng" dirty="0" smtClean="0">
                <a:hlinkClick r:id="rId2"/>
              </a:rPr>
              <a:t>www.w3.org/International/techniques/developing-specs-dynamic</a:t>
            </a:r>
            <a:endParaRPr lang="en-US" dirty="0" smtClean="0"/>
          </a:p>
          <a:p>
            <a:r>
              <a:rPr lang="en-US" dirty="0" smtClean="0"/>
              <a:t>Typography Index</a:t>
            </a:r>
            <a:endParaRPr lang="en-US" dirty="0"/>
          </a:p>
          <a:p>
            <a:pPr lvl="1"/>
            <a:r>
              <a:rPr lang="en-US" dirty="0" smtClean="0"/>
              <a:t>requirements, tests, specs to support of languages based on Latin and non-Latin scripts</a:t>
            </a:r>
          </a:p>
          <a:p>
            <a:pPr lvl="1"/>
            <a:r>
              <a:rPr lang="en-US" u="sng" dirty="0" smtClean="0">
                <a:hlinkClick r:id="rId3"/>
              </a:rPr>
              <a:t>http</a:t>
            </a:r>
            <a:r>
              <a:rPr lang="en-US" u="sng" dirty="0">
                <a:hlinkClick r:id="rId3"/>
              </a:rPr>
              <a:t>://w3c.github.io/typography/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Bridges between your WG and I18n WG can be automatically created for I18n issues, with </a:t>
            </a:r>
            <a:r>
              <a:rPr lang="en-US" dirty="0" err="1" smtClean="0"/>
              <a:t>bugzilla</a:t>
            </a:r>
            <a:r>
              <a:rPr lang="en-US" dirty="0" smtClean="0"/>
              <a:t>, emails and </a:t>
            </a:r>
            <a:r>
              <a:rPr lang="en-US" dirty="0" err="1" smtClean="0"/>
              <a:t>github</a:t>
            </a:r>
            <a:r>
              <a:rPr lang="en-US" dirty="0" smtClean="0"/>
              <a:t> : ask the team !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717</Words>
  <Application>Microsoft Office PowerPoint</Application>
  <PresentationFormat>On-screen Show (4:3)</PresentationFormat>
  <Paragraphs>156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W3C horizontal review 101  [Virginie Galindo]</vt:lpstr>
      <vt:lpstr>Objective of that hour</vt:lpstr>
      <vt:lpstr>Horizontal like what ?</vt:lpstr>
      <vt:lpstr>Why, when and how should you horizontally review ?</vt:lpstr>
      <vt:lpstr>Horizontal review mechanics</vt:lpstr>
      <vt:lpstr>Reviews…</vt:lpstr>
      <vt:lpstr>Internationalization : I18n</vt:lpstr>
      <vt:lpstr>I18n structure</vt:lpstr>
      <vt:lpstr>I18n support</vt:lpstr>
      <vt:lpstr>I18n contact</vt:lpstr>
      <vt:lpstr>Accessibility : A11y</vt:lpstr>
      <vt:lpstr>A11y structure</vt:lpstr>
      <vt:lpstr>A11y support</vt:lpstr>
      <vt:lpstr>A11y contact</vt:lpstr>
      <vt:lpstr>Privacy</vt:lpstr>
      <vt:lpstr>Privacy structure</vt:lpstr>
      <vt:lpstr>Privacy support</vt:lpstr>
      <vt:lpstr>Privacy contacts</vt:lpstr>
      <vt:lpstr>Security</vt:lpstr>
      <vt:lpstr>Security structure</vt:lpstr>
      <vt:lpstr>Security support</vt:lpstr>
      <vt:lpstr>Security contacts</vt:lpstr>
      <vt:lpstr>They have worked hard to make that presentation happening…</vt:lpstr>
      <vt:lpstr>Question ?</vt:lpstr>
    </vt:vector>
  </TitlesOfParts>
  <Company>Gemalto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W3C transversal review 101</dc:title>
  <dc:creator>vgalindo</dc:creator>
  <cp:lastModifiedBy>vgalindo</cp:lastModifiedBy>
  <cp:revision>24</cp:revision>
  <dcterms:created xsi:type="dcterms:W3CDTF">2015-08-17T08:22:53Z</dcterms:created>
  <dcterms:modified xsi:type="dcterms:W3CDTF">2015-10-13T12:25:10Z</dcterms:modified>
</cp:coreProperties>
</file>